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7" r:id="rId1"/>
  </p:sldMasterIdLst>
  <p:notesMasterIdLst>
    <p:notesMasterId r:id="rId58"/>
  </p:notesMasterIdLst>
  <p:sldIdLst>
    <p:sldId id="256" r:id="rId2"/>
    <p:sldId id="361" r:id="rId3"/>
    <p:sldId id="413" r:id="rId4"/>
    <p:sldId id="387" r:id="rId5"/>
    <p:sldId id="403" r:id="rId6"/>
    <p:sldId id="404" r:id="rId7"/>
    <p:sldId id="405" r:id="rId8"/>
    <p:sldId id="429" r:id="rId9"/>
    <p:sldId id="414" r:id="rId10"/>
    <p:sldId id="430" r:id="rId11"/>
    <p:sldId id="415" r:id="rId12"/>
    <p:sldId id="431" r:id="rId13"/>
    <p:sldId id="428" r:id="rId14"/>
    <p:sldId id="432" r:id="rId15"/>
    <p:sldId id="427" r:id="rId16"/>
    <p:sldId id="433" r:id="rId17"/>
    <p:sldId id="435" r:id="rId18"/>
    <p:sldId id="438" r:id="rId19"/>
    <p:sldId id="437" r:id="rId20"/>
    <p:sldId id="439" r:id="rId21"/>
    <p:sldId id="436" r:id="rId22"/>
    <p:sldId id="440" r:id="rId23"/>
    <p:sldId id="434" r:id="rId24"/>
    <p:sldId id="441" r:id="rId25"/>
    <p:sldId id="426" r:id="rId26"/>
    <p:sldId id="443" r:id="rId27"/>
    <p:sldId id="442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392" r:id="rId57"/>
  </p:sldIdLst>
  <p:sldSz cx="9144000" cy="6858000" type="screen4x3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19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285"/>
    <a:srgbClr val="ACCFEE"/>
    <a:srgbClr val="A5E3AC"/>
    <a:srgbClr val="D2B5AC"/>
    <a:srgbClr val="EDF8AA"/>
    <a:srgbClr val="79D584"/>
    <a:srgbClr val="752536"/>
    <a:srgbClr val="A365D1"/>
    <a:srgbClr val="FE8002"/>
    <a:srgbClr val="E57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01" autoAdjust="0"/>
  </p:normalViewPr>
  <p:slideViewPr>
    <p:cSldViewPr>
      <p:cViewPr varScale="1">
        <p:scale>
          <a:sx n="74" d="100"/>
          <a:sy n="74" d="100"/>
        </p:scale>
        <p:origin x="126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863C9-2E37-4000-94F4-8CD10D7A699D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FF598CC-A99E-491F-9C13-1DA3096A619F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algn="ctr">
            <a:lnSpc>
              <a:spcPct val="80000"/>
            </a:lnSpc>
          </a:pPr>
          <a:r>
            <a:rPr lang="ru-RU" sz="2800" b="1" i="1" dirty="0" smtClean="0">
              <a:latin typeface="Times New Roman" pitchFamily="18" charset="0"/>
              <a:cs typeface="Times New Roman" pitchFamily="18" charset="0"/>
            </a:rPr>
            <a:t>Воспитательные:</a:t>
          </a:r>
          <a:r>
            <a:rPr lang="ru-RU" sz="2800" dirty="0" smtClean="0">
              <a:latin typeface="Times New Roman" pitchFamily="18" charset="0"/>
              <a:cs typeface="Times New Roman" pitchFamily="18" charset="0"/>
            </a:rPr>
            <a:t> воспитывать чувство ответственности за свое здоровье и за состояние окружающей среды, как важнейшей составляющей здоровья человека.</a:t>
          </a:r>
          <a:endParaRPr lang="ru-RU" sz="2800" b="0" i="0" dirty="0">
            <a:latin typeface="Times New Roman" pitchFamily="18" charset="0"/>
            <a:cs typeface="Times New Roman" pitchFamily="18" charset="0"/>
          </a:endParaRPr>
        </a:p>
      </dgm:t>
    </dgm:pt>
    <dgm:pt modelId="{D83C77E9-3434-4A23-B649-0E1E80F40310}" type="parTrans" cxnId="{C1F23DE9-DCB3-4A8F-A8C0-41E4B358AC65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0B275880-9DEC-4242-B477-B3D01358E7ED}" type="sibTrans" cxnId="{C1F23DE9-DCB3-4A8F-A8C0-41E4B358AC65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AF63B093-B45F-486A-85C6-2CDF308B0D72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algn="ctr">
            <a:lnSpc>
              <a:spcPct val="80000"/>
            </a:lnSpc>
          </a:pPr>
          <a:r>
            <a:rPr lang="ru-RU" sz="2800" b="1" i="1" dirty="0" smtClean="0">
              <a:latin typeface="Times New Roman" pitchFamily="18" charset="0"/>
              <a:cs typeface="Times New Roman" pitchFamily="18" charset="0"/>
            </a:rPr>
            <a:t>Образовательные:</a:t>
          </a:r>
          <a:r>
            <a:rPr lang="ru-RU" sz="2800" b="1" dirty="0" smtClean="0">
              <a:latin typeface="Times New Roman" pitchFamily="18" charset="0"/>
              <a:cs typeface="Times New Roman" pitchFamily="18" charset="0"/>
            </a:rPr>
            <a:t> </a:t>
          </a:r>
          <a:r>
            <a:rPr lang="ru-RU" sz="2800" dirty="0" smtClean="0">
              <a:latin typeface="Times New Roman" pitchFamily="18" charset="0"/>
              <a:cs typeface="Times New Roman" pitchFamily="18" charset="0"/>
            </a:rPr>
            <a:t> расширить представление о здоровом образе жизни и сформировать умение систематизировать и анализировать информацию, получаемую из различных источников.</a:t>
          </a:r>
          <a:endParaRPr lang="ru-RU" sz="2800" b="0" i="0" dirty="0">
            <a:latin typeface="Times New Roman" pitchFamily="18" charset="0"/>
            <a:cs typeface="Times New Roman" pitchFamily="18" charset="0"/>
          </a:endParaRPr>
        </a:p>
      </dgm:t>
    </dgm:pt>
    <dgm:pt modelId="{A3F84C0A-ADEF-4D6C-BD64-04F074765DA2}" type="parTrans" cxnId="{2055D486-73E0-4D3D-AD6C-5812D88DCC75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BAF4DA29-5928-4E52-AFB0-705922A2C667}" type="sibTrans" cxnId="{2055D486-73E0-4D3D-AD6C-5812D88DCC75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5FE173AB-8B56-4B5B-AAE5-34AFFA600665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pPr algn="ctr">
            <a:lnSpc>
              <a:spcPct val="80000"/>
            </a:lnSpc>
          </a:pPr>
          <a:r>
            <a:rPr lang="ru-RU" sz="2800" b="1" i="1" dirty="0" smtClean="0">
              <a:latin typeface="Times New Roman" pitchFamily="18" charset="0"/>
              <a:cs typeface="Times New Roman" pitchFamily="18" charset="0"/>
            </a:rPr>
            <a:t>Развивающие:</a:t>
          </a:r>
          <a:r>
            <a:rPr lang="ru-RU" sz="2800" dirty="0" smtClean="0">
              <a:latin typeface="Times New Roman" pitchFamily="18" charset="0"/>
              <a:cs typeface="Times New Roman" pitchFamily="18" charset="0"/>
            </a:rPr>
            <a:t> развивать мыслительные операции: синтез, анализ, обобщение и т.д.; развивать творческое мышление и умение грамотно излагать свои мысли.</a:t>
          </a:r>
          <a:endParaRPr lang="ru-RU" sz="2800" b="0" i="0" dirty="0">
            <a:latin typeface="Times New Roman" pitchFamily="18" charset="0"/>
            <a:cs typeface="Times New Roman" pitchFamily="18" charset="0"/>
          </a:endParaRPr>
        </a:p>
      </dgm:t>
    </dgm:pt>
    <dgm:pt modelId="{CD72A162-C7F3-4732-AC18-4189369B0071}" type="parTrans" cxnId="{4FD8E538-B2C5-4DC0-9DF4-5BC64F121F5A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6D21415A-B2FD-4EF4-A5C9-57BB0B7EC099}" type="sibTrans" cxnId="{4FD8E538-B2C5-4DC0-9DF4-5BC64F121F5A}">
      <dgm:prSet/>
      <dgm:spPr/>
      <dgm:t>
        <a:bodyPr/>
        <a:lstStyle/>
        <a:p>
          <a:pPr algn="ctr"/>
          <a:endParaRPr lang="ru-RU" sz="2800">
            <a:latin typeface="Times New Roman" pitchFamily="18" charset="0"/>
            <a:cs typeface="Times New Roman" pitchFamily="18" charset="0"/>
          </a:endParaRPr>
        </a:p>
      </dgm:t>
    </dgm:pt>
    <dgm:pt modelId="{2F0B1EA9-8121-4646-8ADD-5AED3466FADF}" type="pres">
      <dgm:prSet presAssocID="{377863C9-2E37-4000-94F4-8CD10D7A699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968994D-D2B6-4D28-BE32-0FA9EC0B775F}" type="pres">
      <dgm:prSet presAssocID="{AF63B093-B45F-486A-85C6-2CDF308B0D7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CB363A-BD48-408C-B7D9-9B4428F86733}" type="pres">
      <dgm:prSet presAssocID="{BAF4DA29-5928-4E52-AFB0-705922A2C667}" presName="spacer" presStyleCnt="0"/>
      <dgm:spPr/>
    </dgm:pt>
    <dgm:pt modelId="{4A6A9910-EEFE-4546-AC41-EDFBCDC6627D}" type="pres">
      <dgm:prSet presAssocID="{5FE173AB-8B56-4B5B-AAE5-34AFFA60066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F1ADC1-465F-4E9F-8D00-2948400A3D2A}" type="pres">
      <dgm:prSet presAssocID="{6D21415A-B2FD-4EF4-A5C9-57BB0B7EC099}" presName="spacer" presStyleCnt="0"/>
      <dgm:spPr/>
    </dgm:pt>
    <dgm:pt modelId="{F909D569-ADC7-47EB-9D8D-9E4E5C3E8E4C}" type="pres">
      <dgm:prSet presAssocID="{AFF598CC-A99E-491F-9C13-1DA3096A619F}" presName="parentText" presStyleLbl="node1" presStyleIdx="2" presStyleCnt="3" custLinFactNeighborX="0" custLinFactNeighborY="-2674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FD8E538-B2C5-4DC0-9DF4-5BC64F121F5A}" srcId="{377863C9-2E37-4000-94F4-8CD10D7A699D}" destId="{5FE173AB-8B56-4B5B-AAE5-34AFFA600665}" srcOrd="1" destOrd="0" parTransId="{CD72A162-C7F3-4732-AC18-4189369B0071}" sibTransId="{6D21415A-B2FD-4EF4-A5C9-57BB0B7EC099}"/>
    <dgm:cxn modelId="{C9996A5F-3B34-4A89-BD78-75468A719A26}" type="presOf" srcId="{5FE173AB-8B56-4B5B-AAE5-34AFFA600665}" destId="{4A6A9910-EEFE-4546-AC41-EDFBCDC6627D}" srcOrd="0" destOrd="0" presId="urn:microsoft.com/office/officeart/2005/8/layout/vList2"/>
    <dgm:cxn modelId="{008C4E77-F5F8-4295-97D0-C28CAAA23CD4}" type="presOf" srcId="{377863C9-2E37-4000-94F4-8CD10D7A699D}" destId="{2F0B1EA9-8121-4646-8ADD-5AED3466FADF}" srcOrd="0" destOrd="0" presId="urn:microsoft.com/office/officeart/2005/8/layout/vList2"/>
    <dgm:cxn modelId="{C1F23DE9-DCB3-4A8F-A8C0-41E4B358AC65}" srcId="{377863C9-2E37-4000-94F4-8CD10D7A699D}" destId="{AFF598CC-A99E-491F-9C13-1DA3096A619F}" srcOrd="2" destOrd="0" parTransId="{D83C77E9-3434-4A23-B649-0E1E80F40310}" sibTransId="{0B275880-9DEC-4242-B477-B3D01358E7ED}"/>
    <dgm:cxn modelId="{2055D486-73E0-4D3D-AD6C-5812D88DCC75}" srcId="{377863C9-2E37-4000-94F4-8CD10D7A699D}" destId="{AF63B093-B45F-486A-85C6-2CDF308B0D72}" srcOrd="0" destOrd="0" parTransId="{A3F84C0A-ADEF-4D6C-BD64-04F074765DA2}" sibTransId="{BAF4DA29-5928-4E52-AFB0-705922A2C667}"/>
    <dgm:cxn modelId="{4CB0F5BD-3A23-4593-9C3D-A195CD8D9CC1}" type="presOf" srcId="{AFF598CC-A99E-491F-9C13-1DA3096A619F}" destId="{F909D569-ADC7-47EB-9D8D-9E4E5C3E8E4C}" srcOrd="0" destOrd="0" presId="urn:microsoft.com/office/officeart/2005/8/layout/vList2"/>
    <dgm:cxn modelId="{C4D3A561-09AF-4489-8498-B663B7A227F8}" type="presOf" srcId="{AF63B093-B45F-486A-85C6-2CDF308B0D72}" destId="{6968994D-D2B6-4D28-BE32-0FA9EC0B775F}" srcOrd="0" destOrd="0" presId="urn:microsoft.com/office/officeart/2005/8/layout/vList2"/>
    <dgm:cxn modelId="{3451FA24-F3A1-4BA4-85AC-DE6E31A91705}" type="presParOf" srcId="{2F0B1EA9-8121-4646-8ADD-5AED3466FADF}" destId="{6968994D-D2B6-4D28-BE32-0FA9EC0B775F}" srcOrd="0" destOrd="0" presId="urn:microsoft.com/office/officeart/2005/8/layout/vList2"/>
    <dgm:cxn modelId="{F87DEA28-A158-4F9A-8177-98A37E90FC80}" type="presParOf" srcId="{2F0B1EA9-8121-4646-8ADD-5AED3466FADF}" destId="{85CB363A-BD48-408C-B7D9-9B4428F86733}" srcOrd="1" destOrd="0" presId="urn:microsoft.com/office/officeart/2005/8/layout/vList2"/>
    <dgm:cxn modelId="{B0BF904C-F2F7-4351-AE8B-4E894E4DC9DC}" type="presParOf" srcId="{2F0B1EA9-8121-4646-8ADD-5AED3466FADF}" destId="{4A6A9910-EEFE-4546-AC41-EDFBCDC6627D}" srcOrd="2" destOrd="0" presId="urn:microsoft.com/office/officeart/2005/8/layout/vList2"/>
    <dgm:cxn modelId="{77AAA5D2-C9DF-4F2D-B3CD-1BCF38055620}" type="presParOf" srcId="{2F0B1EA9-8121-4646-8ADD-5AED3466FADF}" destId="{E4F1ADC1-465F-4E9F-8D00-2948400A3D2A}" srcOrd="3" destOrd="0" presId="urn:microsoft.com/office/officeart/2005/8/layout/vList2"/>
    <dgm:cxn modelId="{EB7DFF92-59DE-4FAE-8E1B-B8C51201FCFD}" type="presParOf" srcId="{2F0B1EA9-8121-4646-8ADD-5AED3466FADF}" destId="{F909D569-ADC7-47EB-9D8D-9E4E5C3E8E4C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B8DAE-A8F3-40BC-B7A2-C2BDF704E4BC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686500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C9BDF-8156-4803-AC60-204ABD50D41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68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1">
                <a:tint val="90000"/>
                <a:shade val="85000"/>
              </a:schemeClr>
              <a:schemeClr val="bg1">
                <a:tint val="95000"/>
                <a:shade val="99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130000"/>
                    </a14:imgEffect>
                    <a14:imgEffect>
                      <a14:brightnessContrast bright="74000" contrast="69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slide" Target="slide5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3.xml"/><Relationship Id="rId18" Type="http://schemas.openxmlformats.org/officeDocument/2006/relationships/slide" Target="slide33.xml"/><Relationship Id="rId26" Type="http://schemas.openxmlformats.org/officeDocument/2006/relationships/slide" Target="slide50.xml"/><Relationship Id="rId3" Type="http://schemas.microsoft.com/office/2007/relationships/hdphoto" Target="../media/hdphoto3.wdp"/><Relationship Id="rId21" Type="http://schemas.openxmlformats.org/officeDocument/2006/relationships/slide" Target="slide39.xml"/><Relationship Id="rId7" Type="http://schemas.openxmlformats.org/officeDocument/2006/relationships/slide" Target="slide11.xml"/><Relationship Id="rId12" Type="http://schemas.openxmlformats.org/officeDocument/2006/relationships/slide" Target="slide21.xml"/><Relationship Id="rId17" Type="http://schemas.openxmlformats.org/officeDocument/2006/relationships/slide" Target="slide31.xml"/><Relationship Id="rId25" Type="http://schemas.openxmlformats.org/officeDocument/2006/relationships/slide" Target="slide46.xml"/><Relationship Id="rId2" Type="http://schemas.openxmlformats.org/officeDocument/2006/relationships/image" Target="../media/image7.jpeg"/><Relationship Id="rId16" Type="http://schemas.openxmlformats.org/officeDocument/2006/relationships/slide" Target="slide29.xml"/><Relationship Id="rId20" Type="http://schemas.openxmlformats.org/officeDocument/2006/relationships/slide" Target="slide37.xml"/><Relationship Id="rId29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9.xml"/><Relationship Id="rId24" Type="http://schemas.openxmlformats.org/officeDocument/2006/relationships/slide" Target="slide44.xml"/><Relationship Id="rId5" Type="http://schemas.openxmlformats.org/officeDocument/2006/relationships/slide" Target="slide7.xml"/><Relationship Id="rId15" Type="http://schemas.openxmlformats.org/officeDocument/2006/relationships/slide" Target="slide27.xml"/><Relationship Id="rId23" Type="http://schemas.openxmlformats.org/officeDocument/2006/relationships/slide" Target="slide42.xml"/><Relationship Id="rId28" Type="http://schemas.openxmlformats.org/officeDocument/2006/relationships/slide" Target="slide54.xml"/><Relationship Id="rId10" Type="http://schemas.openxmlformats.org/officeDocument/2006/relationships/slide" Target="slide17.xml"/><Relationship Id="rId19" Type="http://schemas.openxmlformats.org/officeDocument/2006/relationships/slide" Target="slide35.xml"/><Relationship Id="rId4" Type="http://schemas.openxmlformats.org/officeDocument/2006/relationships/slide" Target="slide5.xml"/><Relationship Id="rId9" Type="http://schemas.openxmlformats.org/officeDocument/2006/relationships/slide" Target="slide15.xml"/><Relationship Id="rId14" Type="http://schemas.openxmlformats.org/officeDocument/2006/relationships/slide" Target="slide25.xml"/><Relationship Id="rId22" Type="http://schemas.openxmlformats.org/officeDocument/2006/relationships/slide" Target="slide40.xml"/><Relationship Id="rId27" Type="http://schemas.openxmlformats.org/officeDocument/2006/relationships/slide" Target="slide5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" Target="slide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slide" Target="slid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microsoft.com/office/2007/relationships/hdphoto" Target="../media/hdphoto44.wdp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image" Target="../media/image57.png"/><Relationship Id="rId4" Type="http://schemas.openxmlformats.org/officeDocument/2006/relationships/slide" Target="slide47.xml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slide" Target="slide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7" Type="http://schemas.openxmlformats.org/officeDocument/2006/relationships/image" Target="../media/image67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214" y="0"/>
            <a:ext cx="11842747" cy="78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20404" y="4149080"/>
            <a:ext cx="9793087" cy="1152128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800" b="1" cap="none" spc="50" smtClean="0">
                <a:ln w="1143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5800" b="1" cap="none" spc="50" smtClean="0">
                <a:ln w="1143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ЗНАТОКИ </a:t>
            </a:r>
            <a:r>
              <a:rPr lang="ru-RU" sz="5800" b="1" cap="none" spc="50" dirty="0" smtClean="0">
                <a:ln w="1143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ЗДОРОВЬЯ»</a:t>
            </a:r>
            <a:endParaRPr lang="ru-RU" sz="5800" b="1" cap="none" spc="50" dirty="0">
              <a:ln w="11430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78582" y="5949280"/>
            <a:ext cx="3520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ru-RU" sz="2000" b="1" i="1" spc="50" dirty="0" smtClean="0">
                <a:ln w="11430"/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Щур Светлана Леонидовна,</a:t>
            </a:r>
          </a:p>
          <a:p>
            <a:pPr algn="r">
              <a:lnSpc>
                <a:spcPct val="90000"/>
              </a:lnSpc>
            </a:pPr>
            <a:r>
              <a:rPr lang="ru-RU" sz="2000" b="1" i="1" spc="50" dirty="0" smtClean="0">
                <a:ln w="11430"/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 социальный</a:t>
            </a:r>
            <a:endParaRPr lang="ru-RU" b="1" i="1" spc="50" dirty="0">
              <a:ln w="11430"/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0"/>
            <a:ext cx="8798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ln>
                  <a:solidFill>
                    <a:srgbClr val="FFE285"/>
                  </a:solidFill>
                </a:ln>
                <a:solidFill>
                  <a:srgbClr val="FFE2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Своя игра </a:t>
            </a:r>
            <a:r>
              <a:rPr lang="ru-RU" sz="6000" b="1" dirty="0" smtClean="0">
                <a:ln>
                  <a:solidFill>
                    <a:srgbClr val="FFE285"/>
                  </a:solidFill>
                </a:ln>
                <a:solidFill>
                  <a:srgbClr val="FFE285"/>
                </a:solidFill>
                <a:latin typeface="Monotype Corsiva" pitchFamily="66" charset="0"/>
              </a:rPr>
              <a:t>по </a:t>
            </a:r>
            <a:r>
              <a:rPr lang="ru-RU" sz="6000" b="1" dirty="0">
                <a:ln>
                  <a:solidFill>
                    <a:srgbClr val="FFE285"/>
                  </a:solidFill>
                </a:ln>
                <a:solidFill>
                  <a:srgbClr val="FFE285"/>
                </a:solidFill>
                <a:latin typeface="Monotype Corsiva" pitchFamily="66" charset="0"/>
              </a:rPr>
              <a:t>пропаганде здорового образа жизни, профилактике вредных привычек</a:t>
            </a:r>
            <a:r>
              <a:rPr lang="ru-RU" sz="6000" dirty="0">
                <a:ln>
                  <a:solidFill>
                    <a:srgbClr val="FFE285"/>
                  </a:solidFill>
                </a:ln>
                <a:solidFill>
                  <a:srgbClr val="FFE285"/>
                </a:solidFill>
                <a:latin typeface="Monotype Corsiva" pitchFamily="66" charset="0"/>
              </a:rPr>
              <a:t> </a:t>
            </a:r>
            <a:endParaRPr lang="ru-RU" sz="6000" b="1" dirty="0">
              <a:ln>
                <a:solidFill>
                  <a:srgbClr val="FFE285"/>
                </a:solidFill>
              </a:ln>
              <a:solidFill>
                <a:srgbClr val="FFE2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5" name="Управляющая кнопка: в конец 4">
            <a:hlinkClick r:id="rId4" action="ppaction://hlinksldjump" highlightClick="1"/>
          </p:cNvPr>
          <p:cNvSpPr/>
          <p:nvPr/>
        </p:nvSpPr>
        <p:spPr>
          <a:xfrm>
            <a:off x="107504" y="5694640"/>
            <a:ext cx="1368152" cy="900971"/>
          </a:xfrm>
          <a:prstGeom prst="actionButtonE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rId5" action="ppaction://hlinksldjump" highlightClick="1"/>
          </p:cNvPr>
          <p:cNvSpPr/>
          <p:nvPr/>
        </p:nvSpPr>
        <p:spPr>
          <a:xfrm>
            <a:off x="2339752" y="5694640"/>
            <a:ext cx="1368152" cy="900971"/>
          </a:xfrm>
          <a:prstGeom prst="actionButtonBlan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Темы и стоимость</a:t>
            </a:r>
            <a:endParaRPr lang="ru-RU" sz="2000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Картинки по запросу Майк Тайсо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1" y="-99392"/>
            <a:ext cx="1286024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47" y="3379304"/>
            <a:ext cx="8712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Вести здоровый образ </a:t>
            </a:r>
            <a:r>
              <a:rPr lang="ru-RU" sz="6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жизни </a:t>
            </a:r>
            <a:endParaRPr lang="ru-RU" sz="60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3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4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«Спорт и здоровый образ жизни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7416" y="1844824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 русский язык это слово пришло в конце 18 века из французского языка. Так первоначально называли срочную почту, доставлявшую письма, донесение специальными посыльными, которые сменяли друг друга в пути в определенных пунктах.  Назовите это слово, которое в наши дни получило иное значение? 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51920" y="5085184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8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003" y="7936"/>
            <a:ext cx="10316360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8694" y="2450185"/>
            <a:ext cx="8712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latin typeface="Times New Roman" pitchFamily="18" charset="0"/>
                <a:cs typeface="Times New Roman" pitchFamily="18" charset="0"/>
              </a:rPr>
              <a:t>Эстафета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AutoShape 2" descr="Картинки по запросу эстаф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0"/>
            <a:ext cx="11170009" cy="685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«Спорт и здоровый образ жизни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40893" y="1772816"/>
            <a:ext cx="80648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П. </a:t>
            </a:r>
            <a:r>
              <a:rPr lang="ru-RU" sz="3600" dirty="0" err="1">
                <a:latin typeface="Times New Roman" pitchFamily="18" charset="0"/>
                <a:cs typeface="Times New Roman" pitchFamily="18" charset="0"/>
              </a:rPr>
              <a:t>Брегг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 говорит, что есть 9 докторов. Начиная с четвертого, это: естественное питание, голодание, спорт, отдых, хорошая осанка и разум. </a:t>
            </a: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Назовите 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первых трех докторов, упомянутых 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Бреггом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8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0"/>
            <a:ext cx="1153682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8694" y="2450185"/>
            <a:ext cx="8712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latin typeface="Times New Roman" pitchFamily="18" charset="0"/>
                <a:cs typeface="Times New Roman" pitchFamily="18" charset="0"/>
              </a:rPr>
              <a:t>Солнце, воздух и </a:t>
            </a:r>
            <a:r>
              <a:rPr lang="ru-RU" sz="6000" dirty="0" smtClean="0">
                <a:latin typeface="Times New Roman" pitchFamily="18" charset="0"/>
                <a:cs typeface="Times New Roman" pitchFamily="18" charset="0"/>
              </a:rPr>
              <a:t>вода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3" y="-107588"/>
            <a:ext cx="11283546" cy="705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«Вредные привычки»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71600" y="2348880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Перечислите основные человеческие пороки.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44" y="0"/>
            <a:ext cx="9206144" cy="920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8694" y="2450185"/>
            <a:ext cx="8712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latin typeface="Times New Roman" pitchFamily="18" charset="0"/>
                <a:cs typeface="Times New Roman" pitchFamily="18" charset="0"/>
              </a:rPr>
              <a:t>Курение. Алкоголизм. Наркомания.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4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9" r="8498"/>
          <a:stretch/>
        </p:blipFill>
        <p:spPr bwMode="auto">
          <a:xfrm>
            <a:off x="-436098" y="2697"/>
            <a:ext cx="9678572" cy="6976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«Вредные привычки»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Вопрос-аукцион.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1916832"/>
            <a:ext cx="87849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А. П. Чехов </a:t>
            </a: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говорил: </a:t>
            </a:r>
          </a:p>
          <a:p>
            <a:pPr algn="ctr"/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Целовать курящую женщину, все равно, что…».  </a:t>
            </a:r>
            <a:endParaRPr lang="ru-RU" sz="4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40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000" i="1" dirty="0" smtClean="0">
                <a:latin typeface="Times New Roman" pitchFamily="18" charset="0"/>
                <a:cs typeface="Times New Roman" pitchFamily="18" charset="0"/>
              </a:rPr>
              <a:t>Продолжите </a:t>
            </a:r>
            <a:r>
              <a:rPr lang="ru-RU" sz="4000" i="1" dirty="0">
                <a:latin typeface="Times New Roman" pitchFamily="18" charset="0"/>
                <a:cs typeface="Times New Roman" pitchFamily="18" charset="0"/>
              </a:rPr>
              <a:t>его высказывание. 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8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11" r="14777"/>
          <a:stretch/>
        </p:blipFill>
        <p:spPr bwMode="auto">
          <a:xfrm>
            <a:off x="-95534" y="-99392"/>
            <a:ext cx="9239534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8694" y="2450185"/>
            <a:ext cx="8712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latin typeface="Times New Roman" pitchFamily="18" charset="0"/>
                <a:cs typeface="Times New Roman" pitchFamily="18" charset="0"/>
              </a:rPr>
              <a:t>Целовать пепельницу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6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Картинки по запросу Какой вред наносят человеку наркотики?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" y="0"/>
            <a:ext cx="9686515" cy="69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«Вредные привычки»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71600" y="2348880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Какой вред наносят человеку наркотики?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0814483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43042" y="404664"/>
            <a:ext cx="6389421" cy="1060615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6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Цель мероприятия: </a:t>
            </a:r>
            <a:endParaRPr lang="ru-RU" sz="6000" b="1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051" y="2558187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формирование активной жизненной позиции и противостояния опасным для здоровья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зависимостям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0518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7" y="-31828"/>
            <a:ext cx="11047495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792088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17168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84555" y="3950319"/>
            <a:ext cx="5616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Печеночная </a:t>
            </a:r>
          </a:p>
          <a:p>
            <a:pPr algn="ctr"/>
            <a:r>
              <a:rPr lang="ru-RU" sz="32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недостаточность</a:t>
            </a:r>
            <a:endParaRPr lang="ru-RU" sz="3200" b="1" i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Похожее изображени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2226"/>
            <a:ext cx="3190363" cy="183673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артинки по запросу печен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23" y="972261"/>
            <a:ext cx="3255147" cy="18367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3842" y="280896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Головной мозг</a:t>
            </a:r>
            <a:endParaRPr lang="ru-RU" sz="3200" b="1" i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288625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Печень</a:t>
            </a:r>
            <a:endParaRPr lang="ru-RU" sz="3200" b="1" i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>
            <a:off x="1973051" y="3471029"/>
            <a:ext cx="576064" cy="64807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6501" y="4196540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Разрушение психики</a:t>
            </a:r>
            <a:endParaRPr lang="ru-RU" sz="3200" b="1" i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трелка вниз 11"/>
          <p:cNvSpPr/>
          <p:nvPr/>
        </p:nvSpPr>
        <p:spPr>
          <a:xfrm>
            <a:off x="6962407" y="3446868"/>
            <a:ext cx="576064" cy="64807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/>
      <p:bldP spid="7" grpId="0"/>
      <p:bldP spid="8" grpId="0" animBg="1"/>
      <p:bldP spid="9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91518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«Вредные привычки»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71600" y="2348880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Какой вред наносит алкоголь организму человека?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5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442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484784"/>
            <a:ext cx="849694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Под действием алкоголя нарушаются чуть ли не все физиологические процессы в организме, а это может привести к тяжёлым заболеваниям. Перерождается ткань печени, почек, сердца, сосудов и др. </a:t>
            </a:r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Быстрее 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и губительнее всего алкоголь действует на клетки головного мозга.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84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«Вредные привычки»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 bwMode="ltGray">
          <a:xfrm>
            <a:off x="863588" y="2208263"/>
            <a:ext cx="7848872" cy="2160240"/>
          </a:xfrm>
          <a:prstGeom prst="roundRect">
            <a:avLst/>
          </a:prstGeom>
          <a:gradFill flip="none" rotWithShape="1">
            <a:gsLst>
              <a:gs pos="100000">
                <a:srgbClr val="EBE5E6">
                  <a:alpha val="52000"/>
                </a:srgbClr>
              </a:gs>
              <a:gs pos="100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32384" y="2318887"/>
            <a:ext cx="74888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Эту вредную привычку до конца 17 века принято было называть «сухим пьянством», назовите ее?</a:t>
            </a:r>
          </a:p>
        </p:txBody>
      </p:sp>
    </p:spTree>
    <p:extLst>
      <p:ext uri="{BB962C8B-B14F-4D97-AF65-F5344CB8AC3E}">
        <p14:creationId xmlns:p14="http://schemas.microsoft.com/office/powerpoint/2010/main" val="8441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24" y="-17256"/>
            <a:ext cx="93600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2450339"/>
            <a:ext cx="8712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latin typeface="Times New Roman" pitchFamily="18" charset="0"/>
                <a:cs typeface="Times New Roman" pitchFamily="18" charset="0"/>
              </a:rPr>
              <a:t>Курение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3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"/>
            <a:ext cx="10491642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«Слабое звено».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Вопрос-аукцион.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5508" y="2086625"/>
            <a:ext cx="43385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Бисмарк считал, что от этого напитка человек «делается ленивым, глупым, бессильным».</a:t>
            </a: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19" y="2242199"/>
            <a:ext cx="4859380" cy="255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0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116636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6" y="2716471"/>
            <a:ext cx="8712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latin typeface="Times New Roman" pitchFamily="18" charset="0"/>
                <a:cs typeface="Times New Roman" pitchFamily="18" charset="0"/>
              </a:rPr>
              <a:t>Пиво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2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950"/>
            <a:ext cx="9144000" cy="733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«Слабое звено».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3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1957811"/>
            <a:ext cx="8352928" cy="2677656"/>
          </a:xfrm>
          <a:prstGeom prst="rect">
            <a:avLst/>
          </a:prstGeom>
          <a:solidFill>
            <a:schemeClr val="accent2">
              <a:lumMod val="20000"/>
              <a:lumOff val="80000"/>
              <a:alpha val="61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Склонность к алкоголизму зависит от наследственности. Если в семье были алкоголики, то вероятность того, что дети станут такими же, возрастает.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Продолжите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: муж пьет – полдома горит, жена пьет…</a:t>
            </a:r>
          </a:p>
        </p:txBody>
      </p:sp>
    </p:spTree>
    <p:extLst>
      <p:ext uri="{BB962C8B-B14F-4D97-AF65-F5344CB8AC3E}">
        <p14:creationId xmlns:p14="http://schemas.microsoft.com/office/powerpoint/2010/main" val="220738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3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6962" y="2265993"/>
            <a:ext cx="8622504" cy="1728192"/>
          </a:xfrm>
          <a:prstGeom prst="roundRect">
            <a:avLst/>
          </a:prstGeom>
          <a:gradFill>
            <a:gsLst>
              <a:gs pos="100000">
                <a:schemeClr val="accent5">
                  <a:tint val="50000"/>
                  <a:satMod val="300000"/>
                  <a:alpha val="45000"/>
                </a:schemeClr>
              </a:gs>
              <a:gs pos="100000">
                <a:schemeClr val="accent5">
                  <a:tint val="37000"/>
                  <a:satMod val="30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05073" y="2204864"/>
            <a:ext cx="8712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dirty="0">
                <a:latin typeface="Times New Roman" pitchFamily="18" charset="0"/>
                <a:cs typeface="Times New Roman" pitchFamily="18" charset="0"/>
              </a:rPr>
              <a:t>Муж пьет – полдома горит, жена пьет – весь дом горит.</a:t>
            </a:r>
          </a:p>
        </p:txBody>
      </p:sp>
    </p:spTree>
    <p:extLst>
      <p:ext uri="{BB962C8B-B14F-4D97-AF65-F5344CB8AC3E}">
        <p14:creationId xmlns:p14="http://schemas.microsoft.com/office/powerpoint/2010/main" val="16356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58" y="-1"/>
            <a:ext cx="9263777" cy="833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«Слабое звено».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1957811"/>
            <a:ext cx="8352928" cy="1938992"/>
          </a:xfrm>
          <a:prstGeom prst="rect">
            <a:avLst/>
          </a:prstGeom>
          <a:solidFill>
            <a:schemeClr val="accent4">
              <a:lumMod val="20000"/>
              <a:lumOff val="80000"/>
              <a:alpha val="5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По мнению А.П. Чехова, водка, хотя и белая, но красит нос. А, что она чернит?</a:t>
            </a:r>
          </a:p>
        </p:txBody>
      </p:sp>
    </p:spTree>
    <p:extLst>
      <p:ext uri="{BB962C8B-B14F-4D97-AF65-F5344CB8AC3E}">
        <p14:creationId xmlns:p14="http://schemas.microsoft.com/office/powerpoint/2010/main" val="39856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спор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7424"/>
            <a:ext cx="9125403" cy="89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43042" y="214290"/>
            <a:ext cx="6389421" cy="1060615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6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Задачи:</a:t>
            </a:r>
            <a:endParaRPr lang="ru-RU" sz="60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graphicFrame>
        <p:nvGraphicFramePr>
          <p:cNvPr id="6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027096"/>
              </p:ext>
            </p:extLst>
          </p:nvPr>
        </p:nvGraphicFramePr>
        <p:xfrm>
          <a:off x="251520" y="1571612"/>
          <a:ext cx="8749636" cy="5098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88438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68994D-D2B6-4D28-BE32-0FA9EC0B7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968994D-D2B6-4D28-BE32-0FA9EC0B77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6A9910-EEFE-4546-AC41-EDFBCDC66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A6A9910-EEFE-4546-AC41-EDFBCDC66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09D569-ADC7-47EB-9D8D-9E4E5C3E8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909D569-ADC7-47EB-9D8D-9E4E5C3E8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58" y="-8290"/>
            <a:ext cx="9647518" cy="723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9433" r="1283" b="9254"/>
          <a:stretch/>
        </p:blipFill>
        <p:spPr bwMode="auto">
          <a:xfrm>
            <a:off x="851422" y="1700808"/>
            <a:ext cx="7874758" cy="309804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476" y="0"/>
            <a:ext cx="10287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«Слабое звено».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Кот в мешке.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1720840"/>
            <a:ext cx="8352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Изобретатель этого предрекал своему детищу две области применения – доставка почты и средство для похудения. </a:t>
            </a: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Назовите </a:t>
            </a:r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современный прообраз этого предмета? </a:t>
            </a:r>
          </a:p>
        </p:txBody>
      </p:sp>
    </p:spTree>
    <p:extLst>
      <p:ext uri="{BB962C8B-B14F-4D97-AF65-F5344CB8AC3E}">
        <p14:creationId xmlns:p14="http://schemas.microsoft.com/office/powerpoint/2010/main" val="36314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5073" y="2204864"/>
            <a:ext cx="8712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Велосипед. </a:t>
            </a:r>
            <a:endParaRPr lang="ru-RU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5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Начисляется </a:t>
            </a:r>
            <a:r>
              <a:rPr lang="ru-RU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20 баллов.</a:t>
            </a:r>
            <a:endParaRPr lang="ru-RU" sz="54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8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3" y="0"/>
            <a:ext cx="98854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«Слабое звено».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1628800"/>
            <a:ext cx="8352928" cy="3416320"/>
          </a:xfrm>
          <a:prstGeom prst="rect">
            <a:avLst/>
          </a:prstGeom>
          <a:solidFill>
            <a:schemeClr val="accent4">
              <a:lumMod val="20000"/>
              <a:lumOff val="80000"/>
              <a:alpha val="6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В США был открыт специальный телефонный номер, позвонив по которому можно было услышать некую запись. Ответьте, что это была за запись, узнав, что таким образом боролись с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курением.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2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0"/>
            <a:ext cx="10287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72816" y="2204864"/>
            <a:ext cx="7830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Кашель </a:t>
            </a:r>
            <a:r>
              <a:rPr lang="ru-RU" sz="6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туберкулезника</a:t>
            </a:r>
            <a:endParaRPr lang="ru-RU" sz="6000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3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476656" cy="69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«Интересные факты».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29549" y="2413630"/>
            <a:ext cx="8352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Как в конце XVI века наказывали за курение?</a:t>
            </a:r>
          </a:p>
        </p:txBody>
      </p:sp>
    </p:spTree>
    <p:extLst>
      <p:ext uri="{BB962C8B-B14F-4D97-AF65-F5344CB8AC3E}">
        <p14:creationId xmlns:p14="http://schemas.microsoft.com/office/powerpoint/2010/main" val="6123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4" y="0"/>
            <a:ext cx="92306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4804" y="1340768"/>
            <a:ext cx="7830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За курение полагалось весьма серьезное наказание – от палочных ударов и порки кнутом до отрезания носа и ушей и ссылки в Сибирь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Торговцев табаком ждала смертная казнь.</a:t>
            </a:r>
          </a:p>
          <a:p>
            <a:pPr algn="ctr"/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7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902" y="2376"/>
            <a:ext cx="10324735" cy="685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«Интересные факты».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1556792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В Древней Индии это считалось преступлением, и за его совершение человека поили раскаленным серебром, свинцом или медью.</a:t>
            </a:r>
          </a:p>
        </p:txBody>
      </p:sp>
    </p:spTree>
    <p:extLst>
      <p:ext uri="{BB962C8B-B14F-4D97-AF65-F5344CB8AC3E}">
        <p14:creationId xmlns:p14="http://schemas.microsoft.com/office/powerpoint/2010/main" val="12314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64" y="-1"/>
            <a:ext cx="9163364" cy="68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2780928"/>
            <a:ext cx="7830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Пьянство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1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7" r="21517"/>
          <a:stretch/>
        </p:blipFill>
        <p:spPr bwMode="auto">
          <a:xfrm>
            <a:off x="0" y="5078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«Интересные факты».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1772816"/>
            <a:ext cx="8352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Счастливый случай</a:t>
            </a:r>
            <a:r>
              <a:rPr lang="ru-RU" sz="6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6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Вам начисляется </a:t>
            </a:r>
          </a:p>
          <a:p>
            <a:pPr algn="ctr"/>
            <a:r>
              <a:rPr lang="ru-RU" sz="6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30 баллов.</a:t>
            </a:r>
            <a:endParaRPr lang="ru-RU" sz="6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64680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0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5536" y="172564"/>
            <a:ext cx="6742617" cy="1096196"/>
          </a:xfrm>
          <a:prstGeom prst="rect">
            <a:avLst/>
          </a:prstGeom>
          <a:solidFill>
            <a:schemeClr val="bg1">
              <a:alpha val="52156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ru-RU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  <a:cs typeface="Times New Roman" panose="02020603050405020304" pitchFamily="18" charset="0"/>
              </a:rPr>
              <a:t>Выберите тему и стоимость вопроса</a:t>
            </a:r>
            <a:endParaRPr lang="ru-RU" sz="40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79051"/>
              </p:ext>
            </p:extLst>
          </p:nvPr>
        </p:nvGraphicFramePr>
        <p:xfrm>
          <a:off x="467544" y="1340766"/>
          <a:ext cx="8352000" cy="55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1281600"/>
                <a:gridCol w="1281600"/>
                <a:gridCol w="1281600"/>
                <a:gridCol w="1281600"/>
                <a:gridCol w="1281600"/>
              </a:tblGrid>
              <a:tr h="110160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Спорт и ЗОЖ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10</a:t>
                      </a:r>
                      <a:endParaRPr lang="ru-RU" sz="5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  <a:hlinkClick r:id="rId5" action="ppaction://hlinksldjump"/>
                        </a:rPr>
                        <a:t>20</a:t>
                      </a:r>
                      <a:endParaRPr lang="ru-RU" sz="5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  <a:hlinkClick r:id="rId6" action="ppaction://hlinksldjump"/>
                        </a:rPr>
                        <a:t>30</a:t>
                      </a:r>
                      <a:endParaRPr lang="ru-RU" sz="5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  <a:hlinkClick r:id="rId7" action="ppaction://hlinksldjump"/>
                        </a:rPr>
                        <a:t>40</a:t>
                      </a:r>
                      <a:endParaRPr lang="ru-RU" sz="5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  <a:hlinkClick r:id="rId8" action="ppaction://hlinksldjump"/>
                        </a:rPr>
                        <a:t>50</a:t>
                      </a:r>
                      <a:endParaRPr lang="ru-RU" sz="5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5E3AC"/>
                    </a:solidFill>
                  </a:tcPr>
                </a:tc>
              </a:tr>
              <a:tr h="1101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Вредные привычки</a:t>
                      </a: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9" action="ppaction://hlinksldjump"/>
                        </a:rPr>
                        <a:t>10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0" action="ppaction://hlinksldjump"/>
                        </a:rPr>
                        <a:t>20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1" action="ppaction://hlinksldjump"/>
                        </a:rPr>
                        <a:t>30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2" action="ppaction://hlinksldjump"/>
                        </a:rPr>
                        <a:t>40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3" action="ppaction://hlinksldjump"/>
                        </a:rPr>
                        <a:t>50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EDF8AA"/>
                    </a:solidFill>
                  </a:tcPr>
                </a:tc>
              </a:tr>
              <a:tr h="110160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Слабое звено</a:t>
                      </a:r>
                      <a:endParaRPr lang="ru-RU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4" action="ppaction://hlinksldjump"/>
                        </a:rPr>
                        <a:t>10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5" action="ppaction://hlinksldjump"/>
                        </a:rPr>
                        <a:t>20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6" action="ppaction://hlinksldjump"/>
                        </a:rPr>
                        <a:t>30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7" action="ppaction://hlinksldjump"/>
                        </a:rPr>
                        <a:t>40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8" action="ppaction://hlinksldjump"/>
                        </a:rPr>
                        <a:t>50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ACCFEE"/>
                    </a:solidFill>
                  </a:tcPr>
                </a:tc>
              </a:tr>
              <a:tr h="110160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Интересные факты</a:t>
                      </a:r>
                      <a:endParaRPr lang="ru-RU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19" action="ppaction://hlinksldjump"/>
                        </a:rPr>
                        <a:t>10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0" action="ppaction://hlinksldjump"/>
                        </a:rPr>
                        <a:t>20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1" action="ppaction://hlinksldjump"/>
                        </a:rPr>
                        <a:t>30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2" action="ppaction://hlinksldjump"/>
                        </a:rPr>
                        <a:t>40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3" action="ppaction://hlinksldjump"/>
                        </a:rPr>
                        <a:t>50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D2B5AC"/>
                    </a:solidFill>
                  </a:tcPr>
                </a:tc>
              </a:tr>
              <a:tr h="1101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Нужно знать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4" action="ppaction://hlinksldjump"/>
                        </a:rPr>
                        <a:t>10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5" action="ppaction://hlinksldjump"/>
                        </a:rPr>
                        <a:t>20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6" action="ppaction://hlinksldjump"/>
                        </a:rPr>
                        <a:t>30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7" action="ppaction://hlinksldjump"/>
                        </a:rPr>
                        <a:t>40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b="1" dirty="0" smtClean="0">
                          <a:latin typeface="Times New Roman" pitchFamily="18" charset="0"/>
                          <a:cs typeface="Times New Roman" pitchFamily="18" charset="0"/>
                          <a:hlinkClick r:id="rId28" action="ppaction://hlinksldjump"/>
                        </a:rPr>
                        <a:t>50</a:t>
                      </a:r>
                      <a:endParaRPr lang="ru-RU" sz="5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Управляющая кнопка: возврат 2">
            <a:hlinkClick r:id="rId29" action="ppaction://hlinksldjump" highlightClick="1"/>
          </p:cNvPr>
          <p:cNvSpPr/>
          <p:nvPr/>
        </p:nvSpPr>
        <p:spPr>
          <a:xfrm>
            <a:off x="7524328" y="172564"/>
            <a:ext cx="1391947" cy="1096196"/>
          </a:xfrm>
          <a:prstGeom prst="actionButtonRetur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5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5" y="0"/>
            <a:ext cx="91848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«Интересные факты».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2564904"/>
            <a:ext cx="8352928" cy="1446550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С какой целью первоначально применяли табак в Европе?</a:t>
            </a:r>
          </a:p>
        </p:txBody>
      </p:sp>
    </p:spTree>
    <p:extLst>
      <p:ext uri="{BB962C8B-B14F-4D97-AF65-F5344CB8AC3E}">
        <p14:creationId xmlns:p14="http://schemas.microsoft.com/office/powerpoint/2010/main" val="30506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7424"/>
            <a:ext cx="9144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484784"/>
            <a:ext cx="78304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Как средство от всех болезней. Индейцы считали табак успокаивающим веществом и использовали его как лечебное средство.</a:t>
            </a:r>
          </a:p>
          <a:p>
            <a:pPr algn="ctr"/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816" y="0"/>
            <a:ext cx="1336261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«Интересные факты».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00128" y="1988840"/>
            <a:ext cx="83529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Кому и за что при Петре – I вешали на шею чугунную медаль?</a:t>
            </a:r>
          </a:p>
        </p:txBody>
      </p:sp>
    </p:spTree>
    <p:extLst>
      <p:ext uri="{BB962C8B-B14F-4D97-AF65-F5344CB8AC3E}">
        <p14:creationId xmlns:p14="http://schemas.microsoft.com/office/powerpoint/2010/main" val="25688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9" y="-6860"/>
            <a:ext cx="11187553" cy="696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558654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Пьяницам. </a:t>
            </a:r>
            <a:endParaRPr lang="ru-RU" sz="6000" b="1" dirty="0" smtClean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6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6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пьянство.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2200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4371"/>
            <a:ext cx="4021832" cy="2734230"/>
          </a:xfrm>
          <a:prstGeom prst="rect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13" y="1679305"/>
            <a:ext cx="3247503" cy="2344291"/>
          </a:xfrm>
          <a:prstGeom prst="rect">
            <a:avLst/>
          </a:prstGeom>
          <a:noFill/>
          <a:ln w="9525">
            <a:solidFill>
              <a:schemeClr val="accent4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68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0"/>
            <a:ext cx="102767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«Нужно знать».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191761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00128" y="1988840"/>
            <a:ext cx="8352928" cy="1446550"/>
          </a:xfrm>
          <a:prstGeom prst="rect">
            <a:avLst/>
          </a:prstGeom>
          <a:gradFill>
            <a:gsLst>
              <a:gs pos="100000">
                <a:schemeClr val="accent5">
                  <a:tint val="50000"/>
                  <a:satMod val="300000"/>
                  <a:alpha val="45000"/>
                </a:schemeClr>
              </a:gs>
              <a:gs pos="100000">
                <a:schemeClr val="accent5">
                  <a:tint val="37000"/>
                  <a:satMod val="30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Когда во всем мире отмечают День без табака?</a:t>
            </a:r>
          </a:p>
        </p:txBody>
      </p:sp>
    </p:spTree>
    <p:extLst>
      <p:ext uri="{BB962C8B-B14F-4D97-AF65-F5344CB8AC3E}">
        <p14:creationId xmlns:p14="http://schemas.microsoft.com/office/powerpoint/2010/main" val="38383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191" y="-2312"/>
            <a:ext cx="12246429" cy="710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75" y="1412776"/>
            <a:ext cx="5533315" cy="3688877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7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42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«Нужно знать».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«Выбор».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128" y="1717980"/>
            <a:ext cx="83529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i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Выберите один из трех подарков:</a:t>
            </a:r>
            <a:endParaRPr lang="ru-RU" sz="4400" b="1" i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Картинки по запросу подарок пнг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140968"/>
            <a:ext cx="3376064" cy="33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Картинки по запросу подарок пнг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57919"/>
            <a:ext cx="3387926" cy="338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Картинки по запросу подарок пнг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43" y="3129106"/>
            <a:ext cx="3316739" cy="33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398877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708920"/>
            <a:ext cx="7520940" cy="548640"/>
          </a:xfrm>
        </p:spPr>
        <p:txBody>
          <a:bodyPr/>
          <a:lstStyle/>
          <a:p>
            <a:pPr algn="ctr"/>
            <a:r>
              <a:rPr lang="ru-RU" sz="11500" b="1" dirty="0" smtClean="0">
                <a:latin typeface="Monotype Corsiva" pitchFamily="66" charset="0"/>
              </a:rPr>
              <a:t>Переход хода</a:t>
            </a:r>
            <a:endParaRPr lang="ru-RU" sz="11500" b="1" dirty="0">
              <a:latin typeface="Monotype Corsiva" pitchFamily="66" charset="0"/>
            </a:endParaRPr>
          </a:p>
        </p:txBody>
      </p:sp>
      <p:sp>
        <p:nvSpPr>
          <p:cNvPr id="4" name="Управляющая кнопка: домой 3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18309" r="29552" b="30149"/>
          <a:stretch/>
        </p:blipFill>
        <p:spPr bwMode="auto">
          <a:xfrm flipH="1">
            <a:off x="251516" y="5295142"/>
            <a:ext cx="1512171" cy="1374218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9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29343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501008"/>
            <a:ext cx="7520940" cy="548640"/>
          </a:xfrm>
        </p:spPr>
        <p:txBody>
          <a:bodyPr/>
          <a:lstStyle/>
          <a:p>
            <a:pPr algn="ctr"/>
            <a:r>
              <a:rPr lang="ru-RU" sz="11500" b="1" dirty="0">
                <a:latin typeface="Monotype Corsiva" pitchFamily="66" charset="0"/>
                <a:cs typeface="Times New Roman" pitchFamily="18" charset="0"/>
              </a:rPr>
              <a:t>Плюс </a:t>
            </a:r>
            <a:r>
              <a:rPr lang="ru-RU" sz="115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  <a:cs typeface="Times New Roman" pitchFamily="18" charset="0"/>
              </a:rPr>
              <a:t>100</a:t>
            </a:r>
            <a:r>
              <a:rPr lang="ru-RU" sz="1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  <a:cs typeface="Times New Roman" pitchFamily="18" charset="0"/>
              </a:rPr>
              <a:t> </a:t>
            </a:r>
            <a:r>
              <a:rPr lang="ru-RU" sz="11500" b="1" dirty="0" smtClean="0">
                <a:latin typeface="Monotype Corsiva" pitchFamily="66" charset="0"/>
                <a:cs typeface="Times New Roman" pitchFamily="18" charset="0"/>
              </a:rPr>
              <a:t>баллов</a:t>
            </a:r>
            <a:r>
              <a:rPr lang="ru-RU" sz="11500" b="1" dirty="0">
                <a:latin typeface="Monotype Corsiva" pitchFamily="66" charset="0"/>
                <a:cs typeface="Times New Roman" pitchFamily="18" charset="0"/>
              </a:rPr>
              <a:t/>
            </a:r>
            <a:br>
              <a:rPr lang="ru-RU" sz="11500" b="1" dirty="0">
                <a:latin typeface="Monotype Corsiva" pitchFamily="66" charset="0"/>
                <a:cs typeface="Times New Roman" pitchFamily="18" charset="0"/>
              </a:rPr>
            </a:br>
            <a:endParaRPr lang="ru-RU" sz="11500" b="1" dirty="0"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4" name="Управляющая кнопка: домой 3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1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8066"/>
            <a:ext cx="11642429" cy="698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068960"/>
            <a:ext cx="7520940" cy="548640"/>
          </a:xfrm>
        </p:spPr>
        <p:txBody>
          <a:bodyPr/>
          <a:lstStyle/>
          <a:p>
            <a:pPr algn="ctr"/>
            <a:r>
              <a:rPr lang="ru-RU" sz="8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Делим</a:t>
            </a:r>
            <a:r>
              <a:rPr lang="ru-RU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 </a:t>
            </a:r>
            <a:r>
              <a:rPr lang="ru-RU" sz="88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otype Corsiva" pitchFamily="66" charset="0"/>
              </a:rPr>
              <a:t>количество баллов </a:t>
            </a:r>
            <a:r>
              <a:rPr lang="ru-RU" sz="8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на </a:t>
            </a:r>
            <a:r>
              <a:rPr lang="ru-RU" sz="8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2</a:t>
            </a:r>
            <a:r>
              <a:rPr lang="ru-RU" sz="8800" dirty="0">
                <a:latin typeface="Monotype Corsiva" pitchFamily="66" charset="0"/>
              </a:rPr>
              <a:t/>
            </a:r>
            <a:br>
              <a:rPr lang="ru-RU" sz="8800" dirty="0">
                <a:latin typeface="Monotype Corsiva" pitchFamily="66" charset="0"/>
              </a:rPr>
            </a:br>
            <a:endParaRPr lang="ru-RU" sz="8800" dirty="0">
              <a:latin typeface="Monotype Corsiva" pitchFamily="66" charset="0"/>
            </a:endParaRPr>
          </a:p>
        </p:txBody>
      </p:sp>
      <p:sp>
        <p:nvSpPr>
          <p:cNvPr id="4" name="Управляющая кнопка: домой 3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3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3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528" cy="69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368152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«Спорт и здоровый образ жизни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</a:t>
            </a:r>
            <a:endParaRPr lang="ru-RU" sz="2400" b="1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55576" y="2151727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Очень 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долгое время на Олимпийских играх в Древней Греции был один единственный вид легкой атлетики. Какой?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51920" y="5085184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1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131" y="0"/>
            <a:ext cx="10436088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46215" y="0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«Нужно знать».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373216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02199" y="126094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Кто отменил запрет на курение на Руси?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170" y="5173161"/>
            <a:ext cx="311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Царь Михаил Федорович</a:t>
            </a:r>
          </a:p>
        </p:txBody>
      </p:sp>
      <p:pic>
        <p:nvPicPr>
          <p:cNvPr id="6146" name="Picture 2" descr="Картинки по запросу Царь Михаил Федорови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8" y="1942757"/>
            <a:ext cx="2270813" cy="32488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883896" y="4653136"/>
            <a:ext cx="1794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Иван Грозный</a:t>
            </a:r>
          </a:p>
        </p:txBody>
      </p:sp>
      <p:pic>
        <p:nvPicPr>
          <p:cNvPr id="6148" name="Picture 4" descr="Похожее изображени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53" y="1942757"/>
            <a:ext cx="2907439" cy="27103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452320" y="5228075"/>
            <a:ext cx="984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Петр I</a:t>
            </a:r>
          </a:p>
        </p:txBody>
      </p:sp>
      <p:pic>
        <p:nvPicPr>
          <p:cNvPr id="6150" name="Picture 6" descr="Картинки по запросу Петр 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10" y="1942757"/>
            <a:ext cx="2409417" cy="32304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Картинки по запросу Петр 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475" y="-16221"/>
            <a:ext cx="10286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4665" y="5345675"/>
            <a:ext cx="783041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8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Пётр </a:t>
            </a:r>
            <a:r>
              <a:rPr lang="ru-RU" sz="8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endParaRPr lang="ru-RU" sz="8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6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0657" y="0"/>
            <a:ext cx="10668000" cy="749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03325" y="332656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«Нужно знать».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373216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1628800"/>
            <a:ext cx="83529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latin typeface="Times New Roman" pitchFamily="18" charset="0"/>
                <a:cs typeface="Times New Roman" pitchFamily="18" charset="0"/>
              </a:rPr>
              <a:t>На сколько минут укорачивает жизнь человека каждая сигарета?</a:t>
            </a:r>
          </a:p>
        </p:txBody>
      </p:sp>
    </p:spTree>
    <p:extLst>
      <p:ext uri="{BB962C8B-B14F-4D97-AF65-F5344CB8AC3E}">
        <p14:creationId xmlns:p14="http://schemas.microsoft.com/office/powerpoint/2010/main" val="316354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185" y="0"/>
            <a:ext cx="9746569" cy="684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022346" y="2540803"/>
            <a:ext cx="3315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ru-RU" sz="7200" dirty="0" smtClean="0">
                <a:latin typeface="Times New Roman" pitchFamily="18" charset="0"/>
                <a:cs typeface="Times New Roman" pitchFamily="18" charset="0"/>
              </a:rPr>
              <a:t>минут</a:t>
            </a:r>
            <a:endParaRPr lang="ru-RU" sz="7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6752" y="-86844"/>
            <a:ext cx="12321497" cy="694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46215" y="332656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«Нужно знать».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«Кот в мешке»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Управляющая кнопка: далее 2">
            <a:hlinkClick r:id="rId4" action="ppaction://hlinksldjump" highlightClick="1"/>
          </p:cNvPr>
          <p:cNvSpPr/>
          <p:nvPr/>
        </p:nvSpPr>
        <p:spPr>
          <a:xfrm>
            <a:off x="3871677" y="5373216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9309" y="2060848"/>
            <a:ext cx="83529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Во многих странах Европы и США курение запрещено в общественных местах, принят документ по борьбе против табака.  К какому Международному документу присоединились Республика Беларусь в 2005 году?</a:t>
            </a:r>
          </a:p>
        </p:txBody>
      </p:sp>
    </p:spTree>
    <p:extLst>
      <p:ext uri="{BB962C8B-B14F-4D97-AF65-F5344CB8AC3E}">
        <p14:creationId xmlns:p14="http://schemas.microsoft.com/office/powerpoint/2010/main" val="23018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5" y="0"/>
            <a:ext cx="14566993" cy="706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08197" y="2525861"/>
            <a:ext cx="829009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Рамочная </a:t>
            </a:r>
            <a:r>
              <a:rPr lang="ru-RU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конвенция</a:t>
            </a:r>
            <a:endParaRPr lang="ru-R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5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3" y="-15559"/>
            <a:ext cx="12209647" cy="687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19572" y="548680"/>
            <a:ext cx="80648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  <a:cs typeface="Times New Roman" pitchFamily="18" charset="0"/>
              </a:rPr>
              <a:t>БУДЬТЕ СИЛЬНЫМИ, ЗДОРОВЫМИ И КРАСИВЫМИ!</a:t>
            </a:r>
          </a:p>
          <a:p>
            <a:pPr algn="ctr"/>
            <a:r>
              <a:rPr lang="ru-RU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  <a:cs typeface="Times New Roman" pitchFamily="18" charset="0"/>
                <a:sym typeface="Wingdings" pitchFamily="2" charset="2"/>
              </a:rPr>
              <a:t></a:t>
            </a:r>
            <a:endParaRPr lang="ru-RU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580" y="4869160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СПАСИБО ЗА ВНИМАНИЕ!</a:t>
            </a:r>
            <a:endParaRPr lang="ru-RU" sz="6000" b="1" dirty="0">
              <a:ln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540552" cy="717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35191" y="2492896"/>
            <a:ext cx="3305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0" dirty="0" smtClean="0">
                <a:latin typeface="Times New Roman" pitchFamily="18" charset="0"/>
                <a:cs typeface="Times New Roman" pitchFamily="18" charset="0"/>
              </a:rPr>
              <a:t>Бег</a:t>
            </a:r>
            <a:endParaRPr lang="ru-RU" sz="9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AutoShape 2" descr="Картинки по запросу бег в древней греци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деградация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9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«Спорт и здоровый образ жизни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 баллов. Кот в мешке.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9592" y="1844824"/>
            <a:ext cx="7560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Утеря человеком свойственных ему способностей и качеств, которая сопровождается утратой суждений, дарований и чувств. </a:t>
            </a:r>
          </a:p>
        </p:txBody>
      </p:sp>
      <p:sp>
        <p:nvSpPr>
          <p:cNvPr id="8" name="Управляющая кнопка: далее 7">
            <a:hlinkClick r:id="rId4" action="ppaction://hlinksldjump" highlightClick="1"/>
          </p:cNvPr>
          <p:cNvSpPr/>
          <p:nvPr/>
        </p:nvSpPr>
        <p:spPr>
          <a:xfrm>
            <a:off x="3851920" y="5085184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артинки по запросу деградация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704" y="0"/>
            <a:ext cx="1127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080120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Ответ</a:t>
            </a:r>
            <a:endParaRPr lang="ru-RU" sz="4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916832"/>
            <a:ext cx="8712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latin typeface="Times New Roman" pitchFamily="18" charset="0"/>
                <a:cs typeface="Times New Roman" pitchFamily="18" charset="0"/>
              </a:rPr>
              <a:t>Деградация.</a:t>
            </a:r>
            <a:r>
              <a:rPr lang="ru-RU" sz="60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6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6000" b="1" dirty="0" smtClean="0">
                <a:latin typeface="Times New Roman" pitchFamily="18" charset="0"/>
                <a:cs typeface="Times New Roman" pitchFamily="18" charset="0"/>
              </a:rPr>
              <a:t>Начисляется </a:t>
            </a:r>
            <a:r>
              <a:rPr lang="ru-RU" sz="6000" b="1" dirty="0">
                <a:latin typeface="Times New Roman" pitchFamily="18" charset="0"/>
                <a:cs typeface="Times New Roman" pitchFamily="18" charset="0"/>
              </a:rPr>
              <a:t>40 баллов.</a:t>
            </a:r>
            <a:r>
              <a:rPr lang="ru-RU" sz="6000" dirty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6876256" y="5301208"/>
            <a:ext cx="1944216" cy="1368152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1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Похожее изображение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974"/>
            <a:ext cx="9165299" cy="687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55576" y="116632"/>
            <a:ext cx="8064896" cy="1296144"/>
          </a:xfrm>
          <a:prstGeom prst="rect">
            <a:avLst/>
          </a:prstGeom>
          <a:solidFill>
            <a:schemeClr val="bg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 «Спорт и здоровый образ жизни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ctr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баллов.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55576" y="1480720"/>
            <a:ext cx="80648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Известный боксер Майк </a:t>
            </a:r>
            <a:r>
              <a:rPr lang="ru-RU" sz="3600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Тайсон</a:t>
            </a:r>
            <a:r>
              <a:rPr lang="ru-RU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 в своем интервью сказал: «Банка пива, сигарета в руке — мир катится по наклонной. От всей души хочется, чтобы модно было иметь ребёнка, быть естественным </a:t>
            </a:r>
            <a:r>
              <a:rPr lang="ru-RU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и…продолжите </a:t>
            </a:r>
            <a:r>
              <a:rPr lang="ru-RU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фразу?</a:t>
            </a:r>
            <a:r>
              <a:rPr lang="ru-RU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</a:rPr>
              <a:t>»</a:t>
            </a:r>
            <a:endParaRPr lang="ru-RU" sz="32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</a:endParaRPr>
          </a:p>
        </p:txBody>
      </p:sp>
      <p:sp>
        <p:nvSpPr>
          <p:cNvPr id="5" name="Управляющая кнопка: далее 4">
            <a:hlinkClick r:id="rId4" action="ppaction://hlinksldjump" highlightClick="1"/>
          </p:cNvPr>
          <p:cNvSpPr/>
          <p:nvPr/>
        </p:nvSpPr>
        <p:spPr>
          <a:xfrm>
            <a:off x="3851920" y="5085184"/>
            <a:ext cx="1728192" cy="1368152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9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Другая 7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7F2337"/>
      </a:accent2>
      <a:accent3>
        <a:srgbClr val="DBC8AD"/>
      </a:accent3>
      <a:accent4>
        <a:srgbClr val="B28172"/>
      </a:accent4>
      <a:accent5>
        <a:srgbClr val="918485"/>
      </a:accent5>
      <a:accent6>
        <a:srgbClr val="855D5D"/>
      </a:accent6>
      <a:hlink>
        <a:srgbClr val="000000"/>
      </a:hlink>
      <a:folHlink>
        <a:srgbClr val="A5A5A5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3986</TotalTime>
  <Words>964</Words>
  <Application>Microsoft Office PowerPoint</Application>
  <PresentationFormat>Экран (4:3)</PresentationFormat>
  <Paragraphs>188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Franklin Gothic Book</vt:lpstr>
      <vt:lpstr>Franklin Gothic Medium</vt:lpstr>
      <vt:lpstr>Monotype Corsiva</vt:lpstr>
      <vt:lpstr>Times New Roman</vt:lpstr>
      <vt:lpstr>Tunga</vt:lpstr>
      <vt:lpstr>Wingdings</vt:lpstr>
      <vt:lpstr>Углы</vt:lpstr>
      <vt:lpstr>«ЗНАТОКИ ЗДОРОВЬЯ»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 хода</vt:lpstr>
      <vt:lpstr>Плюс 100 баллов </vt:lpstr>
      <vt:lpstr>Делим количество баллов на 2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Дополнительное образование  детей и молодежи</dc:title>
  <dc:creator>Admin</dc:creator>
  <cp:lastModifiedBy>Админ</cp:lastModifiedBy>
  <cp:revision>324</cp:revision>
  <cp:lastPrinted>2017-03-28T13:33:24Z</cp:lastPrinted>
  <dcterms:created xsi:type="dcterms:W3CDTF">2016-02-15T06:51:51Z</dcterms:created>
  <dcterms:modified xsi:type="dcterms:W3CDTF">2019-03-26T08:10:53Z</dcterms:modified>
</cp:coreProperties>
</file>